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7" r:id="rId4"/>
    <p:sldId id="288" r:id="rId5"/>
    <p:sldId id="278" r:id="rId6"/>
    <p:sldId id="284" r:id="rId7"/>
    <p:sldId id="289" r:id="rId8"/>
    <p:sldId id="290" r:id="rId9"/>
    <p:sldId id="299" r:id="rId10"/>
    <p:sldId id="300" r:id="rId11"/>
    <p:sldId id="291" r:id="rId12"/>
    <p:sldId id="292" r:id="rId13"/>
    <p:sldId id="293" r:id="rId14"/>
    <p:sldId id="301" r:id="rId15"/>
    <p:sldId id="302" r:id="rId16"/>
    <p:sldId id="294" r:id="rId17"/>
    <p:sldId id="295" r:id="rId18"/>
    <p:sldId id="296" r:id="rId19"/>
    <p:sldId id="297" r:id="rId20"/>
    <p:sldId id="279" r:id="rId21"/>
    <p:sldId id="298" r:id="rId22"/>
    <p:sldId id="281" r:id="rId23"/>
    <p:sldId id="269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AA8"/>
    <a:srgbClr val="032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70" autoAdjust="0"/>
  </p:normalViewPr>
  <p:slideViewPr>
    <p:cSldViewPr>
      <p:cViewPr varScale="1">
        <p:scale>
          <a:sx n="72" d="100"/>
          <a:sy n="72" d="100"/>
        </p:scale>
        <p:origin x="432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WWJ66/OS_course_design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mit-public-courses-cn-translatio.gitbook.io/mit6-s08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v6.dgs.zone/" TargetMode="External"/><Relationship Id="rId5" Type="http://schemas.openxmlformats.org/officeDocument/2006/relationships/hyperlink" Target="https://pdos.csail.mit.edu/6.828/2021" TargetMode="External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26F832-7686-476D-96DD-17E6E7BE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2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DBB1665-EF56-4F5C-AA53-0FDEC084ED22}"/>
              </a:ext>
            </a:extLst>
          </p:cNvPr>
          <p:cNvGrpSpPr/>
          <p:nvPr/>
        </p:nvGrpSpPr>
        <p:grpSpPr>
          <a:xfrm>
            <a:off x="3848866" y="908720"/>
            <a:ext cx="4494267" cy="1317770"/>
            <a:chOff x="9483436" y="3338490"/>
            <a:chExt cx="2493150" cy="73102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A6615DE-3D59-45EE-B869-A00E86D8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436" y="3338490"/>
              <a:ext cx="731584" cy="73102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83B1F40-FBE1-4FF3-B07A-49B6795B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70713"/>
              <a:ext cx="1643777" cy="51285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9C10C7-FA35-480D-AD8D-0D8E28BD7681}"/>
                </a:ext>
              </a:extLst>
            </p:cNvPr>
            <p:cNvSpPr txBox="1"/>
            <p:nvPr/>
          </p:nvSpPr>
          <p:spPr>
            <a:xfrm>
              <a:off x="10269803" y="3860848"/>
              <a:ext cx="1706783" cy="128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F43A2F0-A565-4A6B-A560-0EBE2B086A29}"/>
              </a:ext>
            </a:extLst>
          </p:cNvPr>
          <p:cNvGrpSpPr/>
          <p:nvPr/>
        </p:nvGrpSpPr>
        <p:grpSpPr>
          <a:xfrm>
            <a:off x="1271458" y="2421150"/>
            <a:ext cx="9649072" cy="2878622"/>
            <a:chOff x="1271458" y="2421150"/>
            <a:chExt cx="9649072" cy="287862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59621AD-56F2-4BCC-BE86-0C0FF0E5C7EE}"/>
                </a:ext>
              </a:extLst>
            </p:cNvPr>
            <p:cNvSpPr txBox="1"/>
            <p:nvPr/>
          </p:nvSpPr>
          <p:spPr>
            <a:xfrm>
              <a:off x="2874799" y="2421150"/>
              <a:ext cx="691407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6600" b="0" dirty="0">
                  <a:solidFill>
                    <a:schemeClr val="bg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MIT </a:t>
              </a:r>
              <a:r>
                <a:rPr lang="zh-CN" altLang="zh-CN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P Simplified Jpan" panose="020B0500000000000000" charset="-122"/>
                  <a:ea typeface="HP Simplified Jpan" panose="020B0500000000000000" charset="-122"/>
                </a:rPr>
                <a:t>6.S081</a:t>
              </a:r>
              <a:r>
                <a:rPr lang="en-US" altLang="zh-CN" sz="6600" dirty="0">
                  <a:solidFill>
                    <a:schemeClr val="bg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 </a:t>
              </a:r>
              <a:r>
                <a:rPr lang="en-US" altLang="zh-CN" sz="6600" b="0" dirty="0">
                  <a:solidFill>
                    <a:schemeClr val="bg1"/>
                  </a:solidFill>
                  <a:latin typeface="HP Simplified Jpan" panose="020B0500000000000000" charset="-122"/>
                  <a:ea typeface="HP Simplified Jpan" panose="020B0500000000000000" charset="-122"/>
                </a:rPr>
                <a:t>2021</a:t>
              </a:r>
              <a:endPara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39B4C79-243F-4B21-804E-B71726DC4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71458" y="4725144"/>
              <a:ext cx="964907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E40B743-01F8-4958-B015-3F77D332F227}"/>
                </a:ext>
              </a:extLst>
            </p:cNvPr>
            <p:cNvSpPr txBox="1"/>
            <p:nvPr/>
          </p:nvSpPr>
          <p:spPr>
            <a:xfrm>
              <a:off x="4722061" y="4906716"/>
              <a:ext cx="2747868" cy="393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6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答辩人：</a:t>
              </a:r>
              <a:r>
                <a:rPr lang="en-US" altLang="zh-CN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2252694 </a:t>
              </a:r>
              <a:r>
                <a:rPr lang="zh-CN" altLang="en-US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尹泽河</a:t>
              </a:r>
              <a:endPara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A84850CB-8C0C-49A4-A415-407732A0D8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  <p:pic>
        <p:nvPicPr>
          <p:cNvPr id="2" name="芒种-赵方婧">
            <a:hlinkClick r:id="" action="ppaction://media"/>
            <a:extLst>
              <a:ext uri="{FF2B5EF4-FFF2-40B4-BE49-F238E27FC236}">
                <a16:creationId xmlns:a16="http://schemas.microsoft.com/office/drawing/2014/main" id="{ECA69C81-B792-4AEE-BB45-B3ABD9EF7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07592" y="299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3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Lab3: page tables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8DE61D09-1460-4D82-A995-320CC0559E86}"/>
              </a:ext>
            </a:extLst>
          </p:cNvPr>
          <p:cNvSpPr/>
          <p:nvPr/>
        </p:nvSpPr>
        <p:spPr>
          <a:xfrm>
            <a:off x="386685" y="1334093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Detecting 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E9A51BD-EE7B-4194-9711-E7C674B7FAD8}"/>
              </a:ext>
            </a:extLst>
          </p:cNvPr>
          <p:cNvGrpSpPr/>
          <p:nvPr/>
        </p:nvGrpSpPr>
        <p:grpSpPr>
          <a:xfrm>
            <a:off x="2711624" y="1474705"/>
            <a:ext cx="7554646" cy="4660165"/>
            <a:chOff x="7136005" y="2230422"/>
            <a:chExt cx="4565882" cy="240089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9D9DC79-7430-42B4-943D-A2657EF066E7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7" name="圆角矩形 13">
                <a:extLst>
                  <a:ext uri="{FF2B5EF4-FFF2-40B4-BE49-F238E27FC236}">
                    <a16:creationId xmlns:a16="http://schemas.microsoft.com/office/drawing/2014/main" id="{B6AB2B21-0CBB-4931-AE0A-DAB7C1D89D67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AB2555F8-DACC-4213-BCE7-7AE442624C49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矩形 93">
                <a:extLst>
                  <a:ext uri="{FF2B5EF4-FFF2-40B4-BE49-F238E27FC236}">
                    <a16:creationId xmlns:a16="http://schemas.microsoft.com/office/drawing/2014/main" id="{C022588D-5CAA-4CDF-A530-7FA202E44DFD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8B76650-DAA7-42EA-90CD-A9472D3E01D4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935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PTE_A</a:t>
              </a:r>
              <a:r>
                <a:rPr lang="zh-CN" altLang="en-US" sz="2800" dirty="0"/>
                <a:t>的值不知道该定义为多少。</a:t>
              </a:r>
            </a:p>
            <a:p>
              <a:endParaRPr lang="en-US" altLang="zh-CN" sz="2800" dirty="0"/>
            </a:p>
            <a:p>
              <a:r>
                <a:rPr lang="zh-CN" altLang="en-US" sz="2800" dirty="0"/>
                <a:t>由</a:t>
              </a:r>
              <a:r>
                <a:rPr lang="en-US" altLang="zh-CN" sz="2800" dirty="0"/>
                <a:t>xv6 book</a:t>
              </a:r>
              <a:r>
                <a:rPr lang="zh-CN" altLang="en-US" sz="2800" dirty="0"/>
                <a:t>的图</a:t>
              </a:r>
              <a:r>
                <a:rPr lang="en-US" altLang="zh-CN" sz="2800" dirty="0"/>
                <a:t>3.2</a:t>
              </a:r>
              <a:r>
                <a:rPr lang="zh-CN" altLang="en-US" sz="2800" dirty="0"/>
                <a:t>可知，</a:t>
              </a:r>
              <a:r>
                <a:rPr lang="en-US" altLang="zh-CN" sz="2800" dirty="0"/>
                <a:t>PTE_A</a:t>
              </a:r>
              <a:r>
                <a:rPr lang="zh-CN" altLang="en-US" sz="2800" dirty="0"/>
                <a:t>是第</a:t>
              </a:r>
              <a:r>
                <a:rPr lang="en-US" altLang="zh-CN" sz="2800" dirty="0"/>
                <a:t>6</a:t>
              </a:r>
              <a:r>
                <a:rPr lang="zh-CN" altLang="en-US" sz="2800" dirty="0"/>
                <a:t>位，所以定义为</a:t>
              </a:r>
              <a:r>
                <a:rPr lang="en-US" altLang="zh-CN" sz="2800" dirty="0"/>
                <a:t>#define PTE_A (1L &lt;&lt; 6)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21324A6-60CE-4682-9432-3FEAB01A4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94" y="4237563"/>
            <a:ext cx="737646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Lab4: traps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Backtrace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E61D09-1460-4D82-A995-320CC0559E86}"/>
              </a:ext>
            </a:extLst>
          </p:cNvPr>
          <p:cNvSpPr/>
          <p:nvPr/>
        </p:nvSpPr>
        <p:spPr>
          <a:xfrm>
            <a:off x="4237088" y="1216676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Alarm 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F397FD-59DA-42BD-8C71-623FC71A183E}"/>
              </a:ext>
            </a:extLst>
          </p:cNvPr>
          <p:cNvGrpSpPr/>
          <p:nvPr/>
        </p:nvGrpSpPr>
        <p:grpSpPr>
          <a:xfrm>
            <a:off x="191344" y="2364555"/>
            <a:ext cx="6192688" cy="2571933"/>
            <a:chOff x="7136005" y="2230422"/>
            <a:chExt cx="4565882" cy="240089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D5FDF9-0B0C-48FA-9397-B4A6158302E8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9" name="圆角矩形 13">
                <a:extLst>
                  <a:ext uri="{FF2B5EF4-FFF2-40B4-BE49-F238E27FC236}">
                    <a16:creationId xmlns:a16="http://schemas.microsoft.com/office/drawing/2014/main" id="{27716687-DF30-4D1F-B408-A683296C65E6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矩形 93">
                <a:extLst>
                  <a:ext uri="{FF2B5EF4-FFF2-40B4-BE49-F238E27FC236}">
                    <a16:creationId xmlns:a16="http://schemas.microsoft.com/office/drawing/2014/main" id="{5D291148-54D3-40CA-AD83-C03C5C722F60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矩形 93">
                <a:extLst>
                  <a:ext uri="{FF2B5EF4-FFF2-40B4-BE49-F238E27FC236}">
                    <a16:creationId xmlns:a16="http://schemas.microsoft.com/office/drawing/2014/main" id="{65092D99-E4B7-470B-85D7-ECC8CEFA25EC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1745E1F-F208-429B-A5C9-73F2294F7863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86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jalr (jump and link register)</a:t>
              </a:r>
              <a:r>
                <a:rPr lang="zh-CN" altLang="en-US" dirty="0"/>
                <a:t>：</a:t>
              </a:r>
              <a:r>
                <a:rPr lang="en-US" altLang="zh-CN" dirty="0"/>
                <a:t>jalr rd, offset(rs1)</a:t>
              </a:r>
              <a:r>
                <a:rPr lang="zh-CN" altLang="en-US" dirty="0"/>
                <a:t>跳转并链接寄存器。</a:t>
              </a:r>
              <a:r>
                <a:rPr lang="en-US" altLang="zh-CN" dirty="0"/>
                <a:t>jalr</a:t>
              </a:r>
              <a:r>
                <a:rPr lang="zh-CN" altLang="en-US" dirty="0"/>
                <a:t>指令会将当前</a:t>
              </a:r>
              <a:r>
                <a:rPr lang="en-US" altLang="zh-CN" dirty="0"/>
                <a:t>PC+4</a:t>
              </a:r>
              <a:r>
                <a:rPr lang="zh-CN" altLang="en-US" dirty="0"/>
                <a:t>保存在</a:t>
              </a:r>
              <a:r>
                <a:rPr lang="en-US" altLang="zh-CN" dirty="0"/>
                <a:t>rd</a:t>
              </a:r>
              <a:r>
                <a:rPr lang="zh-CN" altLang="en-US" dirty="0"/>
                <a:t>中，然后跳转到指定的偏移地址</a:t>
              </a:r>
              <a:r>
                <a:rPr lang="en-US" altLang="zh-CN" dirty="0"/>
                <a:t>offset(rs1)</a:t>
              </a:r>
              <a:endParaRPr lang="zh-CN" altLang="en-US" dirty="0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25EB06DC-C079-40CF-AEE3-1353BF2E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439"/>
            <a:ext cx="6652220" cy="9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82EAEFC-B22A-4EE9-89B0-484C81E77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3" y="1886686"/>
            <a:ext cx="4992944" cy="35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Lab5: Copy-on-Write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COW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687EC32-CFB5-477D-A180-A4DDA912677C}"/>
              </a:ext>
            </a:extLst>
          </p:cNvPr>
          <p:cNvGrpSpPr/>
          <p:nvPr/>
        </p:nvGrpSpPr>
        <p:grpSpPr>
          <a:xfrm>
            <a:off x="2783632" y="1193381"/>
            <a:ext cx="7554646" cy="4660165"/>
            <a:chOff x="7136005" y="2230422"/>
            <a:chExt cx="4565882" cy="240089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89CF424-B1B2-4011-BECD-A0BFD74FF81D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34" name="圆角矩形 13">
                <a:extLst>
                  <a:ext uri="{FF2B5EF4-FFF2-40B4-BE49-F238E27FC236}">
                    <a16:creationId xmlns:a16="http://schemas.microsoft.com/office/drawing/2014/main" id="{D6759DDA-6870-48E5-8D8F-D7693CE5BD07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矩形 93">
                <a:extLst>
                  <a:ext uri="{FF2B5EF4-FFF2-40B4-BE49-F238E27FC236}">
                    <a16:creationId xmlns:a16="http://schemas.microsoft.com/office/drawing/2014/main" id="{132F9980-4270-409D-9AE7-AEE816B9B256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矩形 93">
                <a:extLst>
                  <a:ext uri="{FF2B5EF4-FFF2-40B4-BE49-F238E27FC236}">
                    <a16:creationId xmlns:a16="http://schemas.microsoft.com/office/drawing/2014/main" id="{67C854BA-AEE6-42C0-9BFA-FC820323DDB9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9A1DDED-9F61-455F-8D1C-8F65EF28F609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118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1.</a:t>
              </a:r>
              <a:r>
                <a:rPr lang="zh-CN" altLang="en-US" sz="2000" dirty="0"/>
                <a:t>父进程的物理内存直接映射到子进程的虚拟内存上，不分配新的内存。清除父子进程的 </a:t>
              </a:r>
              <a:r>
                <a:rPr lang="en-US" altLang="zh-CN" sz="2000" dirty="0"/>
                <a:t>PTE_W</a:t>
              </a:r>
              <a:r>
                <a:rPr lang="zh-CN" altLang="en-US" sz="2000" dirty="0"/>
                <a:t>。 </a:t>
              </a:r>
            </a:p>
            <a:p>
              <a:r>
                <a:rPr lang="en-US" altLang="zh-CN" sz="2400" dirty="0"/>
                <a:t>2.</a:t>
              </a:r>
              <a:r>
                <a:rPr lang="zh-CN" altLang="en-US" sz="2400" dirty="0"/>
                <a:t>处理缺页错误。</a:t>
              </a:r>
              <a:endParaRPr lang="en-US" altLang="zh-CN" sz="2400" dirty="0"/>
            </a:p>
            <a:p>
              <a:r>
                <a:rPr lang="en-US" altLang="zh-CN" sz="2400" dirty="0"/>
                <a:t>3.</a:t>
              </a:r>
              <a:r>
                <a:rPr lang="zh-CN" altLang="en-US" sz="2400" dirty="0"/>
                <a:t>使用引用计数。</a:t>
              </a:r>
              <a:endParaRPr lang="en-US" altLang="zh-CN" sz="2400" dirty="0"/>
            </a:p>
            <a:p>
              <a:r>
                <a:rPr lang="en-US" altLang="zh-CN" sz="2400" dirty="0"/>
                <a:t>4.Copyout</a:t>
              </a:r>
              <a:r>
                <a:rPr lang="zh-CN" altLang="en-US" sz="2400" dirty="0"/>
                <a:t>时，如果是 </a:t>
              </a:r>
              <a:r>
                <a:rPr lang="en-US" altLang="zh-CN" sz="2400" dirty="0"/>
                <a:t>COW </a:t>
              </a:r>
              <a:r>
                <a:rPr lang="zh-CN" altLang="en-US" sz="2400" dirty="0"/>
                <a:t>页，直接分配新页。</a:t>
              </a:r>
            </a:p>
            <a:p>
              <a:endParaRPr lang="en-US" altLang="zh-C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33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Lab6: Multithreading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Uthread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Using threads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128CEE-22BA-451C-B768-A55B35652D6E}"/>
              </a:ext>
            </a:extLst>
          </p:cNvPr>
          <p:cNvSpPr/>
          <p:nvPr/>
        </p:nvSpPr>
        <p:spPr>
          <a:xfrm>
            <a:off x="4237088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Barrier</a:t>
            </a:r>
            <a:endParaRPr lang="en-US" altLang="zh-CN" sz="24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6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Lab6: Multithreading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Uthread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4589446-A0B6-4E6F-8B92-B04BB15C22B6}"/>
              </a:ext>
            </a:extLst>
          </p:cNvPr>
          <p:cNvGrpSpPr/>
          <p:nvPr/>
        </p:nvGrpSpPr>
        <p:grpSpPr>
          <a:xfrm>
            <a:off x="2783632" y="1193381"/>
            <a:ext cx="7554646" cy="4660165"/>
            <a:chOff x="7136005" y="2230422"/>
            <a:chExt cx="4565882" cy="240089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674E6DA-46B4-4722-9079-CE40055A2386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6" name="圆角矩形 13">
                <a:extLst>
                  <a:ext uri="{FF2B5EF4-FFF2-40B4-BE49-F238E27FC236}">
                    <a16:creationId xmlns:a16="http://schemas.microsoft.com/office/drawing/2014/main" id="{EAFD266D-09C8-45A6-AFEB-402D4954C4A8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 93">
                <a:extLst>
                  <a:ext uri="{FF2B5EF4-FFF2-40B4-BE49-F238E27FC236}">
                    <a16:creationId xmlns:a16="http://schemas.microsoft.com/office/drawing/2014/main" id="{743B4F5C-18C8-486C-9D08-27CD0C0AE160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3B80459E-A86D-4F9A-B554-32C3CF85C02E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3E80E4-8D06-4495-A7C7-D6A2228042D3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45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在 </a:t>
              </a:r>
              <a:r>
                <a:rPr lang="en-US" altLang="zh-CN" sz="2400" dirty="0"/>
                <a:t>thread </a:t>
              </a:r>
              <a:r>
                <a:rPr lang="zh-CN" altLang="en-US" sz="2400" dirty="0"/>
                <a:t>结构中增加 </a:t>
              </a:r>
              <a:r>
                <a:rPr lang="en-US" altLang="zh-CN" sz="2400" dirty="0"/>
                <a:t>context </a:t>
              </a:r>
              <a:r>
                <a:rPr lang="zh-CN" altLang="en-US" sz="2400" dirty="0"/>
                <a:t>结构保存上下文： </a:t>
              </a:r>
            </a:p>
            <a:p>
              <a:endParaRPr lang="en-US" altLang="zh-CN" sz="2800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CF5090E-72F1-4B57-8A97-4B50F96CC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832" y="2297722"/>
            <a:ext cx="1416123" cy="3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6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Lab6: Multithreading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4589446-A0B6-4E6F-8B92-B04BB15C22B6}"/>
              </a:ext>
            </a:extLst>
          </p:cNvPr>
          <p:cNvGrpSpPr/>
          <p:nvPr/>
        </p:nvGrpSpPr>
        <p:grpSpPr>
          <a:xfrm>
            <a:off x="2783632" y="1193381"/>
            <a:ext cx="7554646" cy="4660165"/>
            <a:chOff x="7136005" y="2230422"/>
            <a:chExt cx="4565882" cy="240089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674E6DA-46B4-4722-9079-CE40055A2386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6" name="圆角矩形 13">
                <a:extLst>
                  <a:ext uri="{FF2B5EF4-FFF2-40B4-BE49-F238E27FC236}">
                    <a16:creationId xmlns:a16="http://schemas.microsoft.com/office/drawing/2014/main" id="{EAFD266D-09C8-45A6-AFEB-402D4954C4A8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 93">
                <a:extLst>
                  <a:ext uri="{FF2B5EF4-FFF2-40B4-BE49-F238E27FC236}">
                    <a16:creationId xmlns:a16="http://schemas.microsoft.com/office/drawing/2014/main" id="{743B4F5C-18C8-486C-9D08-27CD0C0AE160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3B80459E-A86D-4F9A-B554-32C3CF85C02E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3E80E4-8D06-4495-A7C7-D6A2228042D3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26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使用</a:t>
              </a:r>
              <a:r>
                <a:rPr lang="en-US" altLang="zh-CN" sz="2800" dirty="0"/>
                <a:t>pthread</a:t>
              </a:r>
              <a:r>
                <a:rPr lang="zh-CN" altLang="en-US" sz="2800" dirty="0"/>
                <a:t>原语</a:t>
              </a:r>
              <a:endParaRPr lang="en-US" altLang="zh-CN" sz="28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EFC8ACEA-00C4-4A5C-BFDF-7BDAF4C6D696}"/>
              </a:ext>
            </a:extLst>
          </p:cNvPr>
          <p:cNvSpPr/>
          <p:nvPr/>
        </p:nvSpPr>
        <p:spPr>
          <a:xfrm>
            <a:off x="335360" y="1268760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Barrier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BB5EE4-6396-45B0-934B-EED077D20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476" y="2381080"/>
            <a:ext cx="71532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Lab7: networking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net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239192DB-B9AD-49C2-8B24-936BD6B6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49" y="1975820"/>
            <a:ext cx="5346879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DDDF107-5F1E-4795-AA51-938FBF614F92}"/>
              </a:ext>
            </a:extLst>
          </p:cNvPr>
          <p:cNvSpPr txBox="1"/>
          <p:nvPr/>
        </p:nvSpPr>
        <p:spPr>
          <a:xfrm>
            <a:off x="802737" y="5740285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循环队列，用于接收和传输描述符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032B33F-010F-4086-88A4-FE5987BDCE3C}"/>
              </a:ext>
            </a:extLst>
          </p:cNvPr>
          <p:cNvGrpSpPr/>
          <p:nvPr/>
        </p:nvGrpSpPr>
        <p:grpSpPr>
          <a:xfrm>
            <a:off x="6078810" y="2015411"/>
            <a:ext cx="5034366" cy="2883691"/>
            <a:chOff x="7136005" y="2230422"/>
            <a:chExt cx="4565882" cy="240089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D09A062-D77C-4352-AD02-766E973C2DD1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33" name="圆角矩形 13">
                <a:extLst>
                  <a:ext uri="{FF2B5EF4-FFF2-40B4-BE49-F238E27FC236}">
                    <a16:creationId xmlns:a16="http://schemas.microsoft.com/office/drawing/2014/main" id="{BB0A02DF-E2EC-4C9A-968B-AB532A76B3B3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矩形 93">
                <a:extLst>
                  <a:ext uri="{FF2B5EF4-FFF2-40B4-BE49-F238E27FC236}">
                    <a16:creationId xmlns:a16="http://schemas.microsoft.com/office/drawing/2014/main" id="{921BC6CE-0212-4DF3-8733-22E10A9A3FF3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矩形 93">
                <a:extLst>
                  <a:ext uri="{FF2B5EF4-FFF2-40B4-BE49-F238E27FC236}">
                    <a16:creationId xmlns:a16="http://schemas.microsoft.com/office/drawing/2014/main" id="{549DC62A-73FA-4860-A727-07511847430C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F4BB284-8D1C-45A9-A6DA-8445E833515B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115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0" i="0" dirty="0">
                  <a:solidFill>
                    <a:srgbClr val="222222"/>
                  </a:solidFill>
                  <a:effectLst/>
                  <a:latin typeface="-apple-system"/>
                </a:rPr>
                <a:t>一次中断应该把所有到达的数据都处理掉，避免队列中数据帧的堆积</a:t>
              </a:r>
              <a:endParaRPr lang="en-US" altLang="zh-C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62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Lab8: locks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Memory allocator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 cache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525591-50AC-468A-9CBC-2CE4895FF816}"/>
              </a:ext>
            </a:extLst>
          </p:cNvPr>
          <p:cNvGrpSpPr/>
          <p:nvPr/>
        </p:nvGrpSpPr>
        <p:grpSpPr>
          <a:xfrm>
            <a:off x="4014422" y="1987154"/>
            <a:ext cx="6186033" cy="4110477"/>
            <a:chOff x="7136005" y="2230422"/>
            <a:chExt cx="4565882" cy="240089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03AE763-B486-465F-A70E-BAB38F961E7D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7" name="圆角矩形 13">
                <a:extLst>
                  <a:ext uri="{FF2B5EF4-FFF2-40B4-BE49-F238E27FC236}">
                    <a16:creationId xmlns:a16="http://schemas.microsoft.com/office/drawing/2014/main" id="{C2EC7273-0934-41CB-8268-9C4DE6DFA291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045129E9-A5AC-48FF-A027-CC8095D92D80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矩形 93">
                <a:extLst>
                  <a:ext uri="{FF2B5EF4-FFF2-40B4-BE49-F238E27FC236}">
                    <a16:creationId xmlns:a16="http://schemas.microsoft.com/office/drawing/2014/main" id="{189D3F60-4748-4A1D-BF68-9C5EB3BA7A32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8AF1B53-DB2C-4341-BC28-10716961AD88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1460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solidFill>
                    <a:srgbClr val="222222"/>
                  </a:solidFill>
                  <a:effectLst/>
                  <a:latin typeface="-apple-system"/>
                </a:rPr>
                <a:t>锁竞争优化：</a:t>
              </a:r>
              <a:endParaRPr lang="en-US" altLang="zh-CN" b="0" i="0" dirty="0">
                <a:solidFill>
                  <a:srgbClr val="222222"/>
                </a:solidFill>
                <a:effectLst/>
                <a:latin typeface="-apple-system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dirty="0"/>
                <a:t>只在必须共享的时候共享（对应为将资源从 </a:t>
              </a:r>
              <a:r>
                <a:rPr lang="en-US" altLang="zh-CN" dirty="0"/>
                <a:t>CPU </a:t>
              </a:r>
              <a:r>
                <a:rPr lang="zh-CN" altLang="en-US" dirty="0"/>
                <a:t>共享拆分为每个 </a:t>
              </a:r>
              <a:r>
                <a:rPr lang="en-US" altLang="zh-CN" dirty="0"/>
                <a:t>CPU </a:t>
              </a:r>
              <a:r>
                <a:rPr lang="zh-CN" altLang="en-US" dirty="0"/>
                <a:t>独立）</a:t>
              </a:r>
              <a:endParaRPr lang="en-US" altLang="zh-CN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dirty="0"/>
                <a:t>必须共享时，尽量减少在关键区中停留的时间（对应“大锁化小锁”，降低锁的粒度）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9482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Lab9: file system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Large files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Symbolic links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9EA9FC4-A0E0-40E2-A242-E2ECEBA4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2" y="2255943"/>
            <a:ext cx="3798697" cy="36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FB6AB5-B3CB-4CF6-837A-6856B8E6A2DF}"/>
              </a:ext>
            </a:extLst>
          </p:cNvPr>
          <p:cNvGrpSpPr/>
          <p:nvPr/>
        </p:nvGrpSpPr>
        <p:grpSpPr>
          <a:xfrm>
            <a:off x="5094543" y="1700808"/>
            <a:ext cx="6186033" cy="4110477"/>
            <a:chOff x="7136005" y="2230422"/>
            <a:chExt cx="4565882" cy="240089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B0C4FC0-53D5-4F40-8FDF-ED9BE3C3C308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6" name="圆角矩形 13">
                <a:extLst>
                  <a:ext uri="{FF2B5EF4-FFF2-40B4-BE49-F238E27FC236}">
                    <a16:creationId xmlns:a16="http://schemas.microsoft.com/office/drawing/2014/main" id="{E11085CD-0DC1-4F94-9EF7-435162E98902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 93">
                <a:extLst>
                  <a:ext uri="{FF2B5EF4-FFF2-40B4-BE49-F238E27FC236}">
                    <a16:creationId xmlns:a16="http://schemas.microsoft.com/office/drawing/2014/main" id="{C3540376-644C-464E-8984-5CB0ED6B258D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2A01A704-2EA1-4528-BD04-F471478EE2A0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B4566EB-2593-4CA4-8946-D14BE71FD272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86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solidFill>
                    <a:srgbClr val="333333"/>
                  </a:solidFill>
                  <a:effectLst/>
                  <a:latin typeface="Helvetica Neue"/>
                </a:rPr>
                <a:t>符号链接（或软链接）是指按路径名链接的文件；当一个符号链接打开时，内核跟随该链接指向引用的文件。</a:t>
              </a:r>
              <a:endParaRPr lang="en-US" altLang="zh-CN" b="0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r>
                <a:rPr lang="zh-CN" altLang="en-US" b="0" i="0" dirty="0">
                  <a:solidFill>
                    <a:srgbClr val="333333"/>
                  </a:solidFill>
                  <a:effectLst/>
                  <a:latin typeface="Helvetica Neue"/>
                </a:rPr>
                <a:t>符号链接类似于硬链接，但硬链接仅限于指向同一磁盘上的文件，而符号链接可以跨磁盘设备。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411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Lab10: mmap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78E77B3-D968-4F81-8F71-7F8AE7AF55E3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mmap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1105C35-7564-4A7B-B32A-F8E21A2F0FE1}"/>
              </a:ext>
            </a:extLst>
          </p:cNvPr>
          <p:cNvGrpSpPr/>
          <p:nvPr/>
        </p:nvGrpSpPr>
        <p:grpSpPr>
          <a:xfrm>
            <a:off x="5094543" y="1700808"/>
            <a:ext cx="6186033" cy="4110477"/>
            <a:chOff x="7136005" y="2230422"/>
            <a:chExt cx="4565882" cy="240089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28D3C90-6541-4731-952D-9CB1753A800E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6" name="圆角矩形 13">
                <a:extLst>
                  <a:ext uri="{FF2B5EF4-FFF2-40B4-BE49-F238E27FC236}">
                    <a16:creationId xmlns:a16="http://schemas.microsoft.com/office/drawing/2014/main" id="{2B59A69B-714D-4635-89AF-C81E81F83298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 93">
                <a:extLst>
                  <a:ext uri="{FF2B5EF4-FFF2-40B4-BE49-F238E27FC236}">
                    <a16:creationId xmlns:a16="http://schemas.microsoft.com/office/drawing/2014/main" id="{B27D52D3-51E6-41B5-B756-AD672F127F03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D926F1AE-1AA1-4F36-8377-6FCC7F8FD1D4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D26BE59-97CC-49BD-B47A-521001D511D8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21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VMA</a:t>
              </a:r>
              <a:r>
                <a:rPr lang="zh-CN" altLang="en-US" dirty="0"/>
                <a:t>结构体的设计：</a:t>
              </a:r>
              <a:endParaRPr lang="en-US" altLang="zh-CN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1894347-9A02-4F79-98BF-3E94BBAE4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008" y="2718423"/>
            <a:ext cx="2627879" cy="28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内容占位符 4">
            <a:extLst>
              <a:ext uri="{FF2B5EF4-FFF2-40B4-BE49-F238E27FC236}">
                <a16:creationId xmlns:a16="http://schemas.microsoft.com/office/drawing/2014/main" id="{1FEC0298-D87C-455C-8704-3F077991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9F4D07-7616-4C28-9CAC-3D66ABD1506F}"/>
              </a:ext>
            </a:extLst>
          </p:cNvPr>
          <p:cNvSpPr txBox="1"/>
          <p:nvPr/>
        </p:nvSpPr>
        <p:spPr>
          <a:xfrm>
            <a:off x="4256162" y="2253664"/>
            <a:ext cx="127791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6FA038-8D96-45B8-A5C6-36138576B163}"/>
              </a:ext>
            </a:extLst>
          </p:cNvPr>
          <p:cNvSpPr/>
          <p:nvPr/>
        </p:nvSpPr>
        <p:spPr>
          <a:xfrm>
            <a:off x="4966159" y="786661"/>
            <a:ext cx="554958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3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4000">
                      <a:srgbClr val="0B5AA8"/>
                    </a:gs>
                    <a:gs pos="83000">
                      <a:srgbClr val="0B5AA8"/>
                    </a:gs>
                    <a:gs pos="100000">
                      <a:srgbClr val="0B5AA8"/>
                    </a:gs>
                  </a:gsLst>
                  <a:lin ang="10800000" scaled="1"/>
                </a:gradFill>
                <a:latin typeface="Agency FB" panose="020B0503020202020204" pitchFamily="34" charset="0"/>
                <a:cs typeface="Times New Roman" pitchFamily="18" charset="0"/>
              </a:rPr>
              <a:t>CONTENT</a:t>
            </a:r>
            <a:endParaRPr lang="zh-CN" altLang="en-US" sz="138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0B5AA8"/>
                  </a:gs>
                  <a:gs pos="83000">
                    <a:srgbClr val="0B5AA8"/>
                  </a:gs>
                  <a:gs pos="100000">
                    <a:srgbClr val="0B5AA8"/>
                  </a:gs>
                </a:gsLst>
                <a:lin ang="10800000" scaled="1"/>
              </a:gradFill>
              <a:latin typeface="Agency FB" panose="020B0503020202020204" pitchFamily="34" charset="0"/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5AA0ED-CABC-46FD-847F-89D9161AE050}"/>
              </a:ext>
            </a:extLst>
          </p:cNvPr>
          <p:cNvSpPr/>
          <p:nvPr/>
        </p:nvSpPr>
        <p:spPr>
          <a:xfrm>
            <a:off x="5313645" y="4751270"/>
            <a:ext cx="477555" cy="477555"/>
          </a:xfrm>
          <a:prstGeom prst="rect">
            <a:avLst/>
          </a:pr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BB5D48-F675-48DE-9395-8EF1E7306BCB}"/>
              </a:ext>
            </a:extLst>
          </p:cNvPr>
          <p:cNvSpPr txBox="1"/>
          <p:nvPr/>
        </p:nvSpPr>
        <p:spPr>
          <a:xfrm>
            <a:off x="5881372" y="46609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404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实验简介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63C308-7D06-4C52-8B7B-16C241A08EB0}"/>
              </a:ext>
            </a:extLst>
          </p:cNvPr>
          <p:cNvSpPr/>
          <p:nvPr/>
        </p:nvSpPr>
        <p:spPr>
          <a:xfrm>
            <a:off x="8348945" y="4751270"/>
            <a:ext cx="477555" cy="477555"/>
          </a:xfrm>
          <a:prstGeom prst="rect">
            <a:avLst/>
          </a:pr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AA482A-8A02-41D8-8354-7ABAE08A4DFA}"/>
              </a:ext>
            </a:extLst>
          </p:cNvPr>
          <p:cNvSpPr txBox="1"/>
          <p:nvPr/>
        </p:nvSpPr>
        <p:spPr>
          <a:xfrm>
            <a:off x="8916672" y="46609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404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实验内容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D90B10-4CF1-4FDD-B6B4-C8746ED2B7C0}"/>
              </a:ext>
            </a:extLst>
          </p:cNvPr>
          <p:cNvSpPr/>
          <p:nvPr/>
        </p:nvSpPr>
        <p:spPr>
          <a:xfrm>
            <a:off x="5313645" y="5633036"/>
            <a:ext cx="477555" cy="477555"/>
          </a:xfrm>
          <a:prstGeom prst="rect">
            <a:avLst/>
          </a:pr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03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FD3CE3-E523-41A8-8A83-3A9F1E5F88B1}"/>
              </a:ext>
            </a:extLst>
          </p:cNvPr>
          <p:cNvSpPr txBox="1"/>
          <p:nvPr/>
        </p:nvSpPr>
        <p:spPr>
          <a:xfrm>
            <a:off x="5881372" y="55427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实验截图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D8D82-F566-4E4C-92AC-B58951CE0ED4}"/>
              </a:ext>
            </a:extLst>
          </p:cNvPr>
          <p:cNvSpPr/>
          <p:nvPr/>
        </p:nvSpPr>
        <p:spPr>
          <a:xfrm>
            <a:off x="8348945" y="5633036"/>
            <a:ext cx="477555" cy="477555"/>
          </a:xfrm>
          <a:prstGeom prst="rect">
            <a:avLst/>
          </a:pr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444D33-1A69-4087-8DAB-CBFFC2B5983E}"/>
              </a:ext>
            </a:extLst>
          </p:cNvPr>
          <p:cNvSpPr txBox="1"/>
          <p:nvPr/>
        </p:nvSpPr>
        <p:spPr>
          <a:xfrm>
            <a:off x="8916672" y="55427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参考资料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6EEBE63-DCE2-4931-9D77-2830B632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7" y="0"/>
            <a:ext cx="4182897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16803AB8-6252-4348-A5EA-B0AA5A6C66BA}"/>
              </a:ext>
            </a:extLst>
          </p:cNvPr>
          <p:cNvSpPr>
            <a:spLocks/>
          </p:cNvSpPr>
          <p:nvPr/>
        </p:nvSpPr>
        <p:spPr bwMode="auto">
          <a:xfrm>
            <a:off x="2783633" y="1252441"/>
            <a:ext cx="2376686" cy="2576512"/>
          </a:xfrm>
          <a:custGeom>
            <a:avLst/>
            <a:gdLst>
              <a:gd name="T0" fmla="*/ 1625 w 1625"/>
              <a:gd name="T1" fmla="*/ 1477 h 1623"/>
              <a:gd name="T2" fmla="*/ 1625 w 1625"/>
              <a:gd name="T3" fmla="*/ 1623 h 1623"/>
              <a:gd name="T4" fmla="*/ 0 w 1625"/>
              <a:gd name="T5" fmla="*/ 1623 h 1623"/>
              <a:gd name="T6" fmla="*/ 0 w 1625"/>
              <a:gd name="T7" fmla="*/ 0 h 1623"/>
              <a:gd name="T8" fmla="*/ 1625 w 1625"/>
              <a:gd name="T9" fmla="*/ 0 h 1623"/>
              <a:gd name="T10" fmla="*/ 1625 w 1625"/>
              <a:gd name="T11" fmla="*/ 608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5" h="1623">
                <a:moveTo>
                  <a:pt x="1625" y="1477"/>
                </a:moveTo>
                <a:lnTo>
                  <a:pt x="1625" y="1623"/>
                </a:lnTo>
                <a:lnTo>
                  <a:pt x="0" y="1623"/>
                </a:lnTo>
                <a:lnTo>
                  <a:pt x="0" y="0"/>
                </a:lnTo>
                <a:lnTo>
                  <a:pt x="1625" y="0"/>
                </a:lnTo>
                <a:lnTo>
                  <a:pt x="1625" y="608"/>
                </a:lnTo>
              </a:path>
            </a:pathLst>
          </a:custGeom>
          <a:noFill/>
          <a:ln w="76200" cap="flat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B5AA8"/>
                </a:gs>
                <a:gs pos="83000">
                  <a:srgbClr val="0B5AA8"/>
                </a:gs>
                <a:gs pos="100000">
                  <a:srgbClr val="0B5AA8"/>
                </a:gs>
              </a:gsLst>
              <a:lin ang="10800000" scaled="1"/>
              <a:tileRect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EBD9F1E-FF3A-4C98-BB86-1AF8D7FD73C6}"/>
              </a:ext>
            </a:extLst>
          </p:cNvPr>
          <p:cNvGrpSpPr/>
          <p:nvPr/>
        </p:nvGrpSpPr>
        <p:grpSpPr>
          <a:xfrm>
            <a:off x="9259669" y="272422"/>
            <a:ext cx="2545960" cy="731019"/>
            <a:chOff x="9488724" y="3354030"/>
            <a:chExt cx="2545960" cy="73101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576CF8D-2345-45DB-A656-724C2530B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2D2FC6E-CC71-468D-8255-1DBB414F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C94600-5B6A-4DE0-B6F4-EFE1CF527903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b="1" spc="200" dirty="0"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B3AF235-85C6-4967-BDE1-F364922DAC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10523837" y="6324310"/>
            <a:ext cx="1281792" cy="4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BDAF-70F1-4CB1-9BE1-7D5A6CD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25F37D-01D8-4326-9609-3CD01C82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06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B040A1-05FD-49BC-82CE-DC7C7F212B4D}"/>
              </a:ext>
            </a:extLst>
          </p:cNvPr>
          <p:cNvSpPr txBox="1"/>
          <p:nvPr/>
        </p:nvSpPr>
        <p:spPr>
          <a:xfrm>
            <a:off x="867419" y="1268760"/>
            <a:ext cx="53285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87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96F8BC2A-0339-494B-9439-3E20E53DA5AA}"/>
              </a:ext>
            </a:extLst>
          </p:cNvPr>
          <p:cNvSpPr txBox="1">
            <a:spLocks/>
          </p:cNvSpPr>
          <p:nvPr/>
        </p:nvSpPr>
        <p:spPr>
          <a:xfrm>
            <a:off x="5951984" y="2107027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实验截图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6C42D2-3D55-4E89-A90A-750817A11D43}"/>
              </a:ext>
            </a:extLst>
          </p:cNvPr>
          <p:cNvCxnSpPr>
            <a:cxnSpLocks/>
          </p:cNvCxnSpPr>
          <p:nvPr/>
        </p:nvCxnSpPr>
        <p:spPr>
          <a:xfrm>
            <a:off x="6127957" y="3187767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>
            <a:extLst>
              <a:ext uri="{FF2B5EF4-FFF2-40B4-BE49-F238E27FC236}">
                <a16:creationId xmlns:a16="http://schemas.microsoft.com/office/drawing/2014/main" id="{B5D018DC-B39F-45D8-BB7B-F6CF5B172F63}"/>
              </a:ext>
            </a:extLst>
          </p:cNvPr>
          <p:cNvSpPr txBox="1">
            <a:spLocks/>
          </p:cNvSpPr>
          <p:nvPr/>
        </p:nvSpPr>
        <p:spPr>
          <a:xfrm>
            <a:off x="6097838" y="3906494"/>
            <a:ext cx="4754488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11F076-E059-4130-88F0-A95320A5E295}"/>
              </a:ext>
            </a:extLst>
          </p:cNvPr>
          <p:cNvGrpSpPr/>
          <p:nvPr/>
        </p:nvGrpSpPr>
        <p:grpSpPr>
          <a:xfrm>
            <a:off x="8758474" y="410646"/>
            <a:ext cx="3026158" cy="871761"/>
            <a:chOff x="9477081" y="3365475"/>
            <a:chExt cx="2537602" cy="7310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38BA41F-64D1-490C-8A92-749066AB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081" y="3365475"/>
              <a:ext cx="731584" cy="7310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B85AE6D-8DDC-433A-8774-8D33AA92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90715"/>
              <a:ext cx="1643777" cy="51285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6D49C-59C9-47FA-B757-8251D6A16424}"/>
                </a:ext>
              </a:extLst>
            </p:cNvPr>
            <p:cNvSpPr txBox="1"/>
            <p:nvPr/>
          </p:nvSpPr>
          <p:spPr>
            <a:xfrm>
              <a:off x="10242051" y="3859762"/>
              <a:ext cx="1772632" cy="19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A12773-88DC-41CA-B8C2-F45B25329D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07887" y="399268"/>
            <a:ext cx="566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实验截图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82622289-4A0F-4246-B101-158C375CA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81" y="475324"/>
            <a:ext cx="3886200" cy="61341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5244C4C-664F-4746-B0C6-8B01442E8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18" y="1589749"/>
            <a:ext cx="3886200" cy="390525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82C30DF-EE6D-4EC2-8655-7903DF60B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56" y="1209351"/>
            <a:ext cx="3895725" cy="437197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40E7F60-392A-435D-A496-1D267D7AAB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79" y="1195654"/>
            <a:ext cx="3876675" cy="432435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ED0EAE54-0E13-4033-AAC4-498BD17B79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3" y="1239976"/>
            <a:ext cx="3905250" cy="4791075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7C9350E-6384-48B5-AB3D-CEF17FAC3E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41" y="1239976"/>
            <a:ext cx="3867150" cy="43053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929F6ADD-169C-477E-8862-020922CA50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30" y="1895544"/>
            <a:ext cx="3876675" cy="3171825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57BF0731-5B28-4A91-918E-49A004A3D7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39" y="782776"/>
            <a:ext cx="3886200" cy="5248275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203A9DC9-AE4C-418E-B474-1B23B0EDE7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37" y="2101070"/>
            <a:ext cx="3905250" cy="2486025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82483FA7-F476-4510-810B-616FF9CCB8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26" y="576262"/>
            <a:ext cx="38862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BDAF-70F1-4CB1-9BE1-7D5A6CD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25F37D-01D8-4326-9609-3CD01C82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06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00B515-7089-4C50-AEF9-4DB6FCAF134F}"/>
              </a:ext>
            </a:extLst>
          </p:cNvPr>
          <p:cNvSpPr txBox="1"/>
          <p:nvPr/>
        </p:nvSpPr>
        <p:spPr>
          <a:xfrm>
            <a:off x="867419" y="1268760"/>
            <a:ext cx="53285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87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4CAA4572-F62E-40DA-861A-5D89401B7FFF}"/>
              </a:ext>
            </a:extLst>
          </p:cNvPr>
          <p:cNvSpPr txBox="1">
            <a:spLocks/>
          </p:cNvSpPr>
          <p:nvPr/>
        </p:nvSpPr>
        <p:spPr>
          <a:xfrm>
            <a:off x="5951984" y="2107027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5A61BB4-4024-45DB-A8AE-C3A8EEA8CD83}"/>
              </a:ext>
            </a:extLst>
          </p:cNvPr>
          <p:cNvCxnSpPr>
            <a:cxnSpLocks/>
          </p:cNvCxnSpPr>
          <p:nvPr/>
        </p:nvCxnSpPr>
        <p:spPr>
          <a:xfrm>
            <a:off x="6127957" y="3187767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5EB8DD-BFF5-4948-ADF3-A0C39722E8C2}"/>
              </a:ext>
            </a:extLst>
          </p:cNvPr>
          <p:cNvGrpSpPr/>
          <p:nvPr/>
        </p:nvGrpSpPr>
        <p:grpSpPr>
          <a:xfrm>
            <a:off x="8758474" y="410646"/>
            <a:ext cx="3026158" cy="871761"/>
            <a:chOff x="9477081" y="3365475"/>
            <a:chExt cx="2537602" cy="7310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8F19CA5-3808-46AA-B789-1E5F4993A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081" y="3365475"/>
              <a:ext cx="731584" cy="7310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99DB1E7-8477-4F8A-81FF-5F9BB3C2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90715"/>
              <a:ext cx="1643777" cy="51285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AF33869-8B83-481B-91B8-AB3A0E04E11A}"/>
                </a:ext>
              </a:extLst>
            </p:cNvPr>
            <p:cNvSpPr txBox="1"/>
            <p:nvPr/>
          </p:nvSpPr>
          <p:spPr>
            <a:xfrm>
              <a:off x="10242051" y="3859762"/>
              <a:ext cx="1772632" cy="19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8E30D26-8E9E-4500-9261-E8912D4432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9C96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08688" y="399268"/>
            <a:ext cx="564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B5AA8"/>
                </a:solidFill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b="1" dirty="0">
              <a:solidFill>
                <a:srgbClr val="0B5AA8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5" y="389135"/>
            <a:ext cx="5462592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参考资料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19AAC"/>
                </a:solidFill>
              </a:rPr>
              <a:t>JUNE 12</a:t>
            </a:r>
            <a:r>
              <a:rPr lang="en-US" altLang="zh-CN" b="1" baseline="30000" dirty="0">
                <a:solidFill>
                  <a:srgbClr val="A19AAC"/>
                </a:solidFill>
              </a:rPr>
              <a:t>th</a:t>
            </a:r>
            <a:endParaRPr lang="zh-CN" altLang="en-US" b="1" baseline="30000" dirty="0">
              <a:solidFill>
                <a:srgbClr val="A19AAC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B15665-6681-47DB-A34F-2A3B9AFFF3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sp>
        <p:nvSpPr>
          <p:cNvPr id="17" name="圆角矩形 13">
            <a:extLst>
              <a:ext uri="{FF2B5EF4-FFF2-40B4-BE49-F238E27FC236}">
                <a16:creationId xmlns:a16="http://schemas.microsoft.com/office/drawing/2014/main" id="{262E2C32-10B1-45FB-8DFF-4D032EA5E0D7}"/>
              </a:ext>
            </a:extLst>
          </p:cNvPr>
          <p:cNvSpPr/>
          <p:nvPr/>
        </p:nvSpPr>
        <p:spPr>
          <a:xfrm>
            <a:off x="899159" y="1628800"/>
            <a:ext cx="10483315" cy="4439983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9C63FD1E-2E1A-43A3-83F5-E4BD298C1A81}"/>
              </a:ext>
            </a:extLst>
          </p:cNvPr>
          <p:cNvSpPr txBox="1"/>
          <p:nvPr/>
        </p:nvSpPr>
        <p:spPr>
          <a:xfrm>
            <a:off x="1229333" y="1963582"/>
            <a:ext cx="9634270" cy="1815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xv6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官网：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https://pdos.csail.mit.edu/6.828/2021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汉化：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4183C4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/>
              </a:rPr>
              <a:t>http://xv6.dgs.zone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 defTabSz="685800">
              <a:lnSpc>
                <a:spcPct val="12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课程翻译：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https://mit-public-courses-cn-translatio.gitbook.io/mit6-s081/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我的仓库：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https://github.com/WWWJ66/OS_course_design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93">
            <a:extLst>
              <a:ext uri="{FF2B5EF4-FFF2-40B4-BE49-F238E27FC236}">
                <a16:creationId xmlns:a16="http://schemas.microsoft.com/office/drawing/2014/main" id="{D17D2DFF-C497-4589-83E3-DDC4B5725BC4}"/>
              </a:ext>
            </a:extLst>
          </p:cNvPr>
          <p:cNvSpPr/>
          <p:nvPr/>
        </p:nvSpPr>
        <p:spPr>
          <a:xfrm>
            <a:off x="839416" y="1556792"/>
            <a:ext cx="444459" cy="464254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93">
            <a:extLst>
              <a:ext uri="{FF2B5EF4-FFF2-40B4-BE49-F238E27FC236}">
                <a16:creationId xmlns:a16="http://schemas.microsoft.com/office/drawing/2014/main" id="{5226A8FD-694A-422C-BC8D-7632268303F3}"/>
              </a:ext>
            </a:extLst>
          </p:cNvPr>
          <p:cNvSpPr/>
          <p:nvPr/>
        </p:nvSpPr>
        <p:spPr>
          <a:xfrm rot="10800000">
            <a:off x="11064552" y="5728681"/>
            <a:ext cx="411062" cy="43662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B5A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073AD3-6DA0-4996-9A63-9B108EA2559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6E206D5-7326-4EB9-8FA6-2485B68C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2D4DA0B-4CCF-4A3D-A4FA-3746B938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4381B83-A246-44F6-A819-BE30C7D7483F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b="1" spc="200" dirty="0"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4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6B506-3257-4BCF-8EB1-68FF83CA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309F7E-24D4-4ECF-B2D0-41AEEEDF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6" y="0"/>
            <a:ext cx="12207345" cy="6866632"/>
          </a:xfr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9194266-BA5C-4453-8298-2990A06CABA3}"/>
              </a:ext>
            </a:extLst>
          </p:cNvPr>
          <p:cNvGrpSpPr/>
          <p:nvPr/>
        </p:nvGrpSpPr>
        <p:grpSpPr>
          <a:xfrm>
            <a:off x="1710732" y="4428050"/>
            <a:ext cx="8633740" cy="945166"/>
            <a:chOff x="3415968" y="4212026"/>
            <a:chExt cx="5400602" cy="5912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957313-3A74-44A0-B30C-63820DDD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968" y="4212026"/>
              <a:ext cx="2808312" cy="59122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A73EFC-C885-4C14-A649-705232D4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258" y="4212026"/>
              <a:ext cx="2808312" cy="591223"/>
            </a:xfrm>
            <a:prstGeom prst="rect">
              <a:avLst/>
            </a:prstGeom>
          </p:spPr>
        </p:pic>
      </p:grpSp>
      <p:sp>
        <p:nvSpPr>
          <p:cNvPr id="14" name="Rectangle 15">
            <a:extLst>
              <a:ext uri="{FF2B5EF4-FFF2-40B4-BE49-F238E27FC236}">
                <a16:creationId xmlns:a16="http://schemas.microsoft.com/office/drawing/2014/main" id="{A6D2A03F-B990-4C0B-9B24-A2D8A88B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02" y="2708920"/>
            <a:ext cx="1220734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感谢聆听</a:t>
            </a:r>
            <a:r>
              <a:rPr lang="zh-CN" altLang="en-US" sz="8000" b="1" i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BDD7F6-674A-4B0D-84B4-513356A9793D}"/>
              </a:ext>
            </a:extLst>
          </p:cNvPr>
          <p:cNvCxnSpPr>
            <a:cxnSpLocks/>
          </p:cNvCxnSpPr>
          <p:nvPr/>
        </p:nvCxnSpPr>
        <p:spPr>
          <a:xfrm>
            <a:off x="1540768" y="4293096"/>
            <a:ext cx="86596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8B0C39-CC59-4144-8C99-8987A57E7DAD}"/>
              </a:ext>
            </a:extLst>
          </p:cNvPr>
          <p:cNvGrpSpPr/>
          <p:nvPr/>
        </p:nvGrpSpPr>
        <p:grpSpPr>
          <a:xfrm>
            <a:off x="3814357" y="1268760"/>
            <a:ext cx="4494267" cy="1317770"/>
            <a:chOff x="9483436" y="3338490"/>
            <a:chExt cx="2493150" cy="7310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4B757A0-CEA0-4955-B6EE-13173BC6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436" y="3338490"/>
              <a:ext cx="731584" cy="73102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24D2F22-B4C4-4C21-9D73-453BC7D8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70713"/>
              <a:ext cx="1643777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E9A79-14F7-4E0A-8D5B-4D7C334A50CF}"/>
                </a:ext>
              </a:extLst>
            </p:cNvPr>
            <p:cNvSpPr txBox="1"/>
            <p:nvPr/>
          </p:nvSpPr>
          <p:spPr>
            <a:xfrm>
              <a:off x="10269803" y="3860848"/>
              <a:ext cx="1706783" cy="128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D27758B-FB44-4E5C-840A-4929F9105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BDAF-70F1-4CB1-9BE1-7D5A6CD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25F37D-01D8-4326-9609-3CD01C82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06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865C95-DB13-4A44-96F2-BDC98A5EEB14}"/>
              </a:ext>
            </a:extLst>
          </p:cNvPr>
          <p:cNvSpPr txBox="1"/>
          <p:nvPr/>
        </p:nvSpPr>
        <p:spPr>
          <a:xfrm>
            <a:off x="867419" y="1268760"/>
            <a:ext cx="53285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87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14C0976A-C125-4689-A27E-E30D1B4E182E}"/>
              </a:ext>
            </a:extLst>
          </p:cNvPr>
          <p:cNvSpPr txBox="1">
            <a:spLocks/>
          </p:cNvSpPr>
          <p:nvPr/>
        </p:nvSpPr>
        <p:spPr>
          <a:xfrm>
            <a:off x="5951984" y="2107027"/>
            <a:ext cx="5328592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625177-069F-44A5-BD7B-DBA8F758B474}"/>
              </a:ext>
            </a:extLst>
          </p:cNvPr>
          <p:cNvCxnSpPr>
            <a:cxnSpLocks/>
          </p:cNvCxnSpPr>
          <p:nvPr/>
        </p:nvCxnSpPr>
        <p:spPr>
          <a:xfrm>
            <a:off x="6127957" y="3187767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>
            <a:extLst>
              <a:ext uri="{FF2B5EF4-FFF2-40B4-BE49-F238E27FC236}">
                <a16:creationId xmlns:a16="http://schemas.microsoft.com/office/drawing/2014/main" id="{BA2F4EF0-95B3-41BF-8015-13E06632A8E0}"/>
              </a:ext>
            </a:extLst>
          </p:cNvPr>
          <p:cNvSpPr txBox="1">
            <a:spLocks/>
          </p:cNvSpPr>
          <p:nvPr/>
        </p:nvSpPr>
        <p:spPr>
          <a:xfrm>
            <a:off x="6097838" y="3906494"/>
            <a:ext cx="4754488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课设选题之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F65300-D0F7-4CD6-AD5A-598814C1A40C}"/>
              </a:ext>
            </a:extLst>
          </p:cNvPr>
          <p:cNvGrpSpPr/>
          <p:nvPr/>
        </p:nvGrpSpPr>
        <p:grpSpPr>
          <a:xfrm>
            <a:off x="8758474" y="410646"/>
            <a:ext cx="3026158" cy="871761"/>
            <a:chOff x="9477081" y="3365475"/>
            <a:chExt cx="2537602" cy="7310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00C2765-C9BD-4198-96D3-06035B7D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081" y="3365475"/>
              <a:ext cx="731584" cy="7310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DC1D9E0-C95E-4CAF-9CD9-7944532E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90715"/>
              <a:ext cx="1643777" cy="51285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FCF6991-6046-4648-9D88-875B0378B6A0}"/>
                </a:ext>
              </a:extLst>
            </p:cNvPr>
            <p:cNvSpPr txBox="1"/>
            <p:nvPr/>
          </p:nvSpPr>
          <p:spPr>
            <a:xfrm>
              <a:off x="10242051" y="3859762"/>
              <a:ext cx="1772632" cy="19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C184417-EB53-4075-9E0D-F3295CF4F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F09FEA-86FB-420A-ACA5-2F6C255C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" y="0"/>
            <a:ext cx="12192000" cy="63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3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BDAF-70F1-4CB1-9BE1-7D5A6CD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25F37D-01D8-4326-9609-3CD01C82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06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3097FA-60A1-4FC6-A993-F59C999AA1C6}"/>
              </a:ext>
            </a:extLst>
          </p:cNvPr>
          <p:cNvSpPr txBox="1"/>
          <p:nvPr/>
        </p:nvSpPr>
        <p:spPr>
          <a:xfrm>
            <a:off x="867419" y="1268760"/>
            <a:ext cx="53285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87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32E93D43-3447-4E8D-BF82-08783960FEC7}"/>
              </a:ext>
            </a:extLst>
          </p:cNvPr>
          <p:cNvSpPr txBox="1">
            <a:spLocks/>
          </p:cNvSpPr>
          <p:nvPr/>
        </p:nvSpPr>
        <p:spPr>
          <a:xfrm>
            <a:off x="5951984" y="2107027"/>
            <a:ext cx="5832648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F69F083-FCA0-430C-8028-7930E5008187}"/>
              </a:ext>
            </a:extLst>
          </p:cNvPr>
          <p:cNvCxnSpPr>
            <a:cxnSpLocks/>
          </p:cNvCxnSpPr>
          <p:nvPr/>
        </p:nvCxnSpPr>
        <p:spPr>
          <a:xfrm>
            <a:off x="6127957" y="3187767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>
            <a:extLst>
              <a:ext uri="{FF2B5EF4-FFF2-40B4-BE49-F238E27FC236}">
                <a16:creationId xmlns:a16="http://schemas.microsoft.com/office/drawing/2014/main" id="{F17BEC60-6DAE-4CB3-8E98-73E7872B1BB5}"/>
              </a:ext>
            </a:extLst>
          </p:cNvPr>
          <p:cNvSpPr txBox="1">
            <a:spLocks/>
          </p:cNvSpPr>
          <p:nvPr/>
        </p:nvSpPr>
        <p:spPr>
          <a:xfrm>
            <a:off x="6097838" y="3906494"/>
            <a:ext cx="4754488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个实验项目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5C6594-233D-4A28-9AA1-D095C4CA41F3}"/>
              </a:ext>
            </a:extLst>
          </p:cNvPr>
          <p:cNvGrpSpPr/>
          <p:nvPr/>
        </p:nvGrpSpPr>
        <p:grpSpPr>
          <a:xfrm>
            <a:off x="8758474" y="410646"/>
            <a:ext cx="3026158" cy="871761"/>
            <a:chOff x="9477081" y="3365475"/>
            <a:chExt cx="2537602" cy="7310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70AF35-A1EA-4A22-824E-9333E88C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081" y="3365475"/>
              <a:ext cx="731584" cy="7310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3648172-935A-4FDE-8C17-31485AA3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901" y="3390715"/>
              <a:ext cx="1643777" cy="51285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AF0198-3EA2-4684-AA02-45F4AD323C6F}"/>
                </a:ext>
              </a:extLst>
            </p:cNvPr>
            <p:cNvSpPr txBox="1"/>
            <p:nvPr/>
          </p:nvSpPr>
          <p:spPr>
            <a:xfrm>
              <a:off x="10242051" y="3859762"/>
              <a:ext cx="1772632" cy="19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900" b="1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73E95C5-CF7F-4C4D-AA16-7358F1E49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71" y="6191601"/>
            <a:ext cx="1818205" cy="4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220483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Lab1: Xv6 and Unix utilities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Boot xv6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sleep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128CEE-22BA-451C-B768-A55B35652D6E}"/>
              </a:ext>
            </a:extLst>
          </p:cNvPr>
          <p:cNvSpPr/>
          <p:nvPr/>
        </p:nvSpPr>
        <p:spPr>
          <a:xfrm>
            <a:off x="4237088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pingpong</a:t>
            </a:r>
            <a:endParaRPr lang="en-US" altLang="zh-CN" sz="24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1FF196-A6B4-4561-AEC6-71E77CEAD8B5}"/>
              </a:ext>
            </a:extLst>
          </p:cNvPr>
          <p:cNvSpPr/>
          <p:nvPr/>
        </p:nvSpPr>
        <p:spPr>
          <a:xfrm>
            <a:off x="6187952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primes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2E8F100-78FA-46AC-B9BA-98BB2528CA0B}"/>
              </a:ext>
            </a:extLst>
          </p:cNvPr>
          <p:cNvSpPr/>
          <p:nvPr/>
        </p:nvSpPr>
        <p:spPr>
          <a:xfrm>
            <a:off x="8138816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find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56F0E9-FE89-41B4-9476-48E4446B35AF}"/>
              </a:ext>
            </a:extLst>
          </p:cNvPr>
          <p:cNvSpPr/>
          <p:nvPr/>
        </p:nvSpPr>
        <p:spPr>
          <a:xfrm>
            <a:off x="10089682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xargs</a:t>
            </a:r>
            <a:endParaRPr lang="en-US" altLang="zh-CN" sz="24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252C9B-3222-4666-BA3C-7DFE14F7A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" y="2142571"/>
            <a:ext cx="6197898" cy="405748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55C95C3-EE5F-4727-A485-4BBD88C5BDCF}"/>
              </a:ext>
            </a:extLst>
          </p:cNvPr>
          <p:cNvGrpSpPr/>
          <p:nvPr/>
        </p:nvGrpSpPr>
        <p:grpSpPr>
          <a:xfrm>
            <a:off x="7104112" y="2348880"/>
            <a:ext cx="3064451" cy="1143000"/>
            <a:chOff x="7136005" y="2230422"/>
            <a:chExt cx="4565882" cy="240089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76F4DB5-4B68-4DA3-A5BA-F5857FFAD3DF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9" name="圆角矩形 13">
                <a:extLst>
                  <a:ext uri="{FF2B5EF4-FFF2-40B4-BE49-F238E27FC236}">
                    <a16:creationId xmlns:a16="http://schemas.microsoft.com/office/drawing/2014/main" id="{109788D4-6D6B-4564-AAB5-CB30428A0847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矩形 93">
                <a:extLst>
                  <a:ext uri="{FF2B5EF4-FFF2-40B4-BE49-F238E27FC236}">
                    <a16:creationId xmlns:a16="http://schemas.microsoft.com/office/drawing/2014/main" id="{2FD7EA10-34EF-444E-9B41-006E991988A8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矩形 93">
                <a:extLst>
                  <a:ext uri="{FF2B5EF4-FFF2-40B4-BE49-F238E27FC236}">
                    <a16:creationId xmlns:a16="http://schemas.microsoft.com/office/drawing/2014/main" id="{6F6D92C0-8320-4A77-8E49-DBF3036988AF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29731A-2D4F-4C12-A85E-474A58F8D075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200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</a:rPr>
                <a:t>如何获取用户输入的参数？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endParaRPr lang="en-US" altLang="zh-CN" sz="1400" dirty="0"/>
            </a:p>
            <a:p>
              <a:r>
                <a:rPr lang="zh-CN" altLang="en-US" sz="1400" dirty="0"/>
                <a:t>通过</a:t>
              </a:r>
              <a:r>
                <a:rPr lang="en-US" altLang="zh-CN" sz="1400" dirty="0"/>
                <a:t>main</a:t>
              </a:r>
              <a:r>
                <a:rPr lang="zh-CN" altLang="en-US" sz="1400" dirty="0"/>
                <a:t>函数的两个参数</a:t>
              </a:r>
              <a:r>
                <a:rPr lang="en-US" altLang="zh-CN" sz="1400" dirty="0"/>
                <a:t>argc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argv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546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Lab2: system calls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tracing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Sysinfo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806D9E6-886E-4C05-BD5D-3405CE3E9079}"/>
              </a:ext>
            </a:extLst>
          </p:cNvPr>
          <p:cNvGrpSpPr/>
          <p:nvPr/>
        </p:nvGrpSpPr>
        <p:grpSpPr>
          <a:xfrm>
            <a:off x="305982" y="2540275"/>
            <a:ext cx="7086161" cy="3728918"/>
            <a:chOff x="839416" y="1556792"/>
            <a:chExt cx="10636198" cy="4608511"/>
          </a:xfrm>
        </p:grpSpPr>
        <p:sp>
          <p:nvSpPr>
            <p:cNvPr id="29" name="圆角矩形 13">
              <a:extLst>
                <a:ext uri="{FF2B5EF4-FFF2-40B4-BE49-F238E27FC236}">
                  <a16:creationId xmlns:a16="http://schemas.microsoft.com/office/drawing/2014/main" id="{EC29C886-ECDE-4C22-A871-2F7F74F009B1}"/>
                </a:ext>
              </a:extLst>
            </p:cNvPr>
            <p:cNvSpPr/>
            <p:nvPr/>
          </p:nvSpPr>
          <p:spPr>
            <a:xfrm>
              <a:off x="899159" y="1628800"/>
              <a:ext cx="10483315" cy="4439983"/>
            </a:xfrm>
            <a:prstGeom prst="roundRect">
              <a:avLst>
                <a:gd name="adj" fmla="val 0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93">
              <a:extLst>
                <a:ext uri="{FF2B5EF4-FFF2-40B4-BE49-F238E27FC236}">
                  <a16:creationId xmlns:a16="http://schemas.microsoft.com/office/drawing/2014/main" id="{4469B293-81F1-470B-B15D-C6469B6CF4D2}"/>
                </a:ext>
              </a:extLst>
            </p:cNvPr>
            <p:cNvSpPr/>
            <p:nvPr/>
          </p:nvSpPr>
          <p:spPr>
            <a:xfrm>
              <a:off x="839416" y="1556792"/>
              <a:ext cx="444459" cy="464254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0B5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93">
              <a:extLst>
                <a:ext uri="{FF2B5EF4-FFF2-40B4-BE49-F238E27FC236}">
                  <a16:creationId xmlns:a16="http://schemas.microsoft.com/office/drawing/2014/main" id="{AA3246A9-435D-428E-AFE6-B8EFCC09BBEC}"/>
                </a:ext>
              </a:extLst>
            </p:cNvPr>
            <p:cNvSpPr/>
            <p:nvPr/>
          </p:nvSpPr>
          <p:spPr>
            <a:xfrm rot="10800000">
              <a:off x="11064552" y="5728681"/>
              <a:ext cx="411062" cy="43662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0B5A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" name="TextBox 42">
            <a:extLst>
              <a:ext uri="{FF2B5EF4-FFF2-40B4-BE49-F238E27FC236}">
                <a16:creationId xmlns:a16="http://schemas.microsoft.com/office/drawing/2014/main" id="{54134A0D-F7F4-42A9-9DF5-E3AB121F7370}"/>
              </a:ext>
            </a:extLst>
          </p:cNvPr>
          <p:cNvSpPr txBox="1"/>
          <p:nvPr/>
        </p:nvSpPr>
        <p:spPr>
          <a:xfrm>
            <a:off x="493841" y="2744536"/>
            <a:ext cx="6688194" cy="2997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添加系统调用的步骤：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user/user.h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中添加系统调用函数的定义。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user/user.pl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中添加入口，这个文件将会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make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在后生成user/usys.S文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件，在该汇编文件中，每个函数就只有三行，将系统调用号通过li(load imm)存入a7寄存器，之后使用ecall进入内核态，最后返回。 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kernel/syscall.h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中添加系统调用号。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685800"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kernel/syscall.c的syscalls函数指针数组中添加对应的函数。在syscall函数中，先读取trapframe-&gt;a7获取系统调用号，之后根据该系统调用号查找syscalls数组中的对应的处理函数并调用。 </a:t>
            </a:r>
          </a:p>
          <a:p>
            <a:pPr algn="just" defTabSz="685800">
              <a:lnSpc>
                <a:spcPct val="120000"/>
              </a:lnSpc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8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Lab3: page tables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Speed up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06B30F-BE0E-4FF6-857E-0831C20D0735}"/>
              </a:ext>
            </a:extLst>
          </p:cNvPr>
          <p:cNvSpPr/>
          <p:nvPr/>
        </p:nvSpPr>
        <p:spPr>
          <a:xfrm>
            <a:off x="2286224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E61D09-1460-4D82-A995-320CC0559E86}"/>
              </a:ext>
            </a:extLst>
          </p:cNvPr>
          <p:cNvSpPr/>
          <p:nvPr/>
        </p:nvSpPr>
        <p:spPr>
          <a:xfrm>
            <a:off x="4237088" y="1216676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Detecting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2FDE32-D447-4FEB-9513-0BEDAADEF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79" y="1969460"/>
            <a:ext cx="3919632" cy="40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0719-076B-4102-A071-BD05A56D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A5ACE-36EF-4715-9602-1BB89305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AA9BC1-0249-4AB4-A334-092F5299E85B}"/>
              </a:ext>
            </a:extLst>
          </p:cNvPr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28A2A3-7E7F-45F9-A152-425FA68983E0}"/>
              </a:ext>
            </a:extLst>
          </p:cNvPr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B5A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774E8EAC-098A-4555-8F4C-2B958868261B}"/>
              </a:ext>
            </a:extLst>
          </p:cNvPr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9C9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210C41-9607-4744-9857-43803870B7F6}"/>
              </a:ext>
            </a:extLst>
          </p:cNvPr>
          <p:cNvSpPr/>
          <p:nvPr/>
        </p:nvSpPr>
        <p:spPr>
          <a:xfrm>
            <a:off x="511894" y="399268"/>
            <a:ext cx="55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5AA8"/>
                </a:solidFill>
                <a:effectLst/>
                <a:uLnTx/>
                <a:uFillTx/>
                <a:latin typeface="Agency FB" panose="020B05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B5AA8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6B04CDF6-4BA4-4E74-84B3-847D3416DC74}"/>
              </a:ext>
            </a:extLst>
          </p:cNvPr>
          <p:cNvSpPr txBox="1">
            <a:spLocks/>
          </p:cNvSpPr>
          <p:nvPr/>
        </p:nvSpPr>
        <p:spPr>
          <a:xfrm>
            <a:off x="1935444" y="389135"/>
            <a:ext cx="7100995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spc="600" dirty="0">
                <a:solidFill>
                  <a:srgbClr val="0B5AA8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Lab3: page tables</a:t>
            </a:r>
            <a:endParaRPr lang="zh-CN" altLang="en-US" b="1" spc="600" dirty="0">
              <a:solidFill>
                <a:srgbClr val="0B5AA8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7E0E11-42CB-4B39-A1A2-AACD33693603}"/>
              </a:ext>
            </a:extLst>
          </p:cNvPr>
          <p:cNvSpPr txBox="1"/>
          <p:nvPr/>
        </p:nvSpPr>
        <p:spPr>
          <a:xfrm>
            <a:off x="10855664" y="629735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A19AA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rgbClr val="A19AA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1B025DB-A1D2-4262-A477-4116D1F6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9576" r="21221"/>
          <a:stretch/>
        </p:blipFill>
        <p:spPr>
          <a:xfrm>
            <a:off x="386685" y="6269193"/>
            <a:ext cx="1281792" cy="41813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FFE16-8D42-481B-A6F0-B2424F099DB3}"/>
              </a:ext>
            </a:extLst>
          </p:cNvPr>
          <p:cNvGrpSpPr/>
          <p:nvPr/>
        </p:nvGrpSpPr>
        <p:grpSpPr>
          <a:xfrm>
            <a:off x="9218934" y="274638"/>
            <a:ext cx="2545960" cy="731019"/>
            <a:chOff x="9488724" y="3354030"/>
            <a:chExt cx="2545960" cy="73101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F9459DC-06E2-4BAA-9D0C-8539C5D5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8724" y="3354030"/>
              <a:ext cx="731583" cy="7310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0963523-374E-49DC-B388-D317FCE2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27902" y="3370713"/>
              <a:ext cx="1643775" cy="5128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CA7C41-5653-4853-AB61-55B63EA41431}"/>
                </a:ext>
              </a:extLst>
            </p:cNvPr>
            <p:cNvSpPr txBox="1"/>
            <p:nvPr/>
          </p:nvSpPr>
          <p:spPr>
            <a:xfrm>
              <a:off x="10219659" y="3839761"/>
              <a:ext cx="1815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TONGJI UNIVERSITY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B0B287B-3BA3-4C63-B070-C76A93D53C5D}"/>
              </a:ext>
            </a:extLst>
          </p:cNvPr>
          <p:cNvSpPr/>
          <p:nvPr/>
        </p:nvSpPr>
        <p:spPr>
          <a:xfrm>
            <a:off x="335360" y="1221555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Speed up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F11059-BC88-40D9-804D-494C5A4B0B23}"/>
              </a:ext>
            </a:extLst>
          </p:cNvPr>
          <p:cNvGrpSpPr/>
          <p:nvPr/>
        </p:nvGrpSpPr>
        <p:grpSpPr>
          <a:xfrm>
            <a:off x="2783632" y="1193381"/>
            <a:ext cx="7554646" cy="4660165"/>
            <a:chOff x="7136005" y="2230422"/>
            <a:chExt cx="4565882" cy="240089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DED54A4-0521-4696-8009-6B71514DD587}"/>
                </a:ext>
              </a:extLst>
            </p:cNvPr>
            <p:cNvGrpSpPr/>
            <p:nvPr/>
          </p:nvGrpSpPr>
          <p:grpSpPr>
            <a:xfrm>
              <a:off x="7136005" y="2230422"/>
              <a:ext cx="4565882" cy="2400893"/>
              <a:chOff x="839416" y="1556792"/>
              <a:chExt cx="10636198" cy="4608511"/>
            </a:xfrm>
          </p:grpSpPr>
          <p:sp>
            <p:nvSpPr>
              <p:cNvPr id="26" name="圆角矩形 13">
                <a:extLst>
                  <a:ext uri="{FF2B5EF4-FFF2-40B4-BE49-F238E27FC236}">
                    <a16:creationId xmlns:a16="http://schemas.microsoft.com/office/drawing/2014/main" id="{4825FC59-DB73-44F7-8790-2DC70EB58B1D}"/>
                  </a:ext>
                </a:extLst>
              </p:cNvPr>
              <p:cNvSpPr/>
              <p:nvPr/>
            </p:nvSpPr>
            <p:spPr>
              <a:xfrm>
                <a:off x="899159" y="1628800"/>
                <a:ext cx="10483315" cy="4439983"/>
              </a:xfrm>
              <a:prstGeom prst="roundRect">
                <a:avLst>
                  <a:gd name="adj" fmla="val 0"/>
                </a:avLst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 93">
                <a:extLst>
                  <a:ext uri="{FF2B5EF4-FFF2-40B4-BE49-F238E27FC236}">
                    <a16:creationId xmlns:a16="http://schemas.microsoft.com/office/drawing/2014/main" id="{80C3B00A-5657-4E26-9B62-3C0525BC9F15}"/>
                  </a:ext>
                </a:extLst>
              </p:cNvPr>
              <p:cNvSpPr/>
              <p:nvPr/>
            </p:nvSpPr>
            <p:spPr>
              <a:xfrm>
                <a:off x="839416" y="1556792"/>
                <a:ext cx="444459" cy="464254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93">
                <a:extLst>
                  <a:ext uri="{FF2B5EF4-FFF2-40B4-BE49-F238E27FC236}">
                    <a16:creationId xmlns:a16="http://schemas.microsoft.com/office/drawing/2014/main" id="{72B84A32-E8B1-41AC-A9B6-CBE5560AF983}"/>
                  </a:ext>
                </a:extLst>
              </p:cNvPr>
              <p:cNvSpPr/>
              <p:nvPr/>
            </p:nvSpPr>
            <p:spPr>
              <a:xfrm rot="10800000">
                <a:off x="11064552" y="5728681"/>
                <a:ext cx="411062" cy="436622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rgbClr val="0B5AA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071F0F-BE96-45F5-B419-0232A899CDE9}"/>
                </a:ext>
              </a:extLst>
            </p:cNvPr>
            <p:cNvSpPr txBox="1"/>
            <p:nvPr/>
          </p:nvSpPr>
          <p:spPr>
            <a:xfrm>
              <a:off x="7380987" y="2496121"/>
              <a:ext cx="4104456" cy="137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运行时发现</a:t>
              </a:r>
              <a:r>
                <a:rPr lang="en-US" altLang="zh-CN" sz="2800" dirty="0"/>
                <a:t>ugetpid</a:t>
              </a:r>
              <a:r>
                <a:rPr lang="zh-CN" altLang="en-US" sz="2800" dirty="0"/>
                <a:t>函数返回的是空值，不是当前进程的</a:t>
              </a:r>
              <a:r>
                <a:rPr lang="en-US" altLang="zh-CN" sz="2800" dirty="0"/>
                <a:t>pid</a:t>
              </a:r>
              <a:r>
                <a:rPr lang="zh-CN" altLang="en-US" sz="2800" dirty="0"/>
                <a:t>。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在</a:t>
              </a:r>
              <a:r>
                <a:rPr lang="en-US" altLang="zh-CN" sz="2800" dirty="0"/>
                <a:t>kernel/proc.c</a:t>
              </a:r>
              <a:r>
                <a:rPr lang="zh-CN" altLang="en-US" sz="2800" dirty="0"/>
                <a:t>的</a:t>
              </a:r>
              <a:r>
                <a:rPr lang="en-US" altLang="zh-CN" sz="2800" dirty="0"/>
                <a:t>proc_pagetable</a:t>
              </a:r>
              <a:r>
                <a:rPr lang="zh-CN" altLang="en-US" sz="2800" dirty="0"/>
                <a:t>函数中添加映射语句之前应该将</a:t>
              </a:r>
              <a:r>
                <a:rPr lang="en-US" altLang="zh-CN" sz="2800" dirty="0"/>
                <a:t>p</a:t>
              </a:r>
              <a:r>
                <a:rPr lang="zh-CN" altLang="en-US" sz="2800" dirty="0"/>
                <a:t>的</a:t>
              </a:r>
              <a:r>
                <a:rPr lang="en-US" altLang="zh-CN" sz="2800" dirty="0"/>
                <a:t>syscall</a:t>
              </a:r>
              <a:r>
                <a:rPr lang="zh-CN" altLang="en-US" sz="2800" dirty="0"/>
                <a:t>元素的</a:t>
              </a:r>
              <a:r>
                <a:rPr lang="en-US" altLang="zh-CN" sz="2800" dirty="0"/>
                <a:t>pid</a:t>
              </a:r>
              <a:r>
                <a:rPr lang="zh-CN" altLang="en-US" sz="2800" dirty="0"/>
                <a:t>设置为当前进程的</a:t>
              </a:r>
              <a:r>
                <a:rPr lang="en-US" altLang="zh-CN" sz="2800" dirty="0"/>
                <a:t>pid</a:t>
              </a:r>
              <a:r>
                <a:rPr lang="zh-CN" altLang="en-US" sz="2800" dirty="0"/>
                <a:t>。</a:t>
              </a:r>
              <a:endParaRPr lang="en-US" altLang="zh-CN" sz="2800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5FCDCE5-D86D-4D30-9E1A-6E3FCAA09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274" y="4423728"/>
            <a:ext cx="5748165" cy="11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353</TotalTime>
  <Words>811</Words>
  <Application>Microsoft Office PowerPoint</Application>
  <PresentationFormat>宽屏</PresentationFormat>
  <Paragraphs>157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-apple-system</vt:lpstr>
      <vt:lpstr>Helvetica Neue</vt:lpstr>
      <vt:lpstr>HP Simplified Jpan</vt:lpstr>
      <vt:lpstr>黑体</vt:lpstr>
      <vt:lpstr>迷你简菱心</vt:lpstr>
      <vt:lpstr>微软雅黑</vt:lpstr>
      <vt:lpstr>微软雅黑</vt:lpstr>
      <vt:lpstr>Agency FB</vt:lpstr>
      <vt:lpstr>Arial</vt:lpstr>
      <vt:lpstr>Arial Black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Victor</dc:creator>
  <cp:lastModifiedBy>linlin zhou</cp:lastModifiedBy>
  <cp:revision>288</cp:revision>
  <dcterms:created xsi:type="dcterms:W3CDTF">2019-09-14T00:36:18Z</dcterms:created>
  <dcterms:modified xsi:type="dcterms:W3CDTF">2024-08-14T06:29:41Z</dcterms:modified>
</cp:coreProperties>
</file>